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tif" ContentType="image/t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628947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Texto del título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del título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Texto del título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ingexcellence@pmfarma.com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ctrTitle"/>
          </p:nvPr>
        </p:nvSpPr>
        <p:spPr>
          <a:xfrm>
            <a:off x="685800" y="2070521"/>
            <a:ext cx="7772400" cy="1062088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b="1"/>
            </a:lvl1pPr>
          </a:lstStyle>
          <a:p>
            <a:r>
              <a:rPr dirty="0"/>
              <a:t>MARKETING </a:t>
            </a:r>
            <a:r>
              <a:rPr dirty="0" smtClean="0"/>
              <a:t>EXCELLENCE</a:t>
            </a:r>
            <a:r>
              <a:rPr lang="es-ES" dirty="0" smtClean="0"/>
              <a:t> AWARDS</a:t>
            </a:r>
            <a:endParaRPr dirty="0"/>
          </a:p>
        </p:txBody>
      </p:sp>
      <p:sp>
        <p:nvSpPr>
          <p:cNvPr id="113" name="Shape 113"/>
          <p:cNvSpPr>
            <a:spLocks noGrp="1"/>
          </p:cNvSpPr>
          <p:nvPr>
            <p:ph type="subTitle" sz="quarter" idx="1"/>
          </p:nvPr>
        </p:nvSpPr>
        <p:spPr>
          <a:xfrm>
            <a:off x="3568700" y="3573016"/>
            <a:ext cx="4238725" cy="17526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l" defTabSz="676655">
              <a:spcBef>
                <a:spcPts val="600"/>
              </a:spcBef>
              <a:defRPr sz="2664" b="1"/>
            </a:pPr>
            <a:r>
              <a:t>Premios a los mejores </a:t>
            </a:r>
          </a:p>
          <a:p>
            <a:pPr algn="l" defTabSz="676655">
              <a:spcBef>
                <a:spcPts val="600"/>
              </a:spcBef>
              <a:defRPr sz="2664" b="1" i="1"/>
            </a:pPr>
            <a:r>
              <a:t>marketers</a:t>
            </a:r>
            <a:r>
              <a:rPr i="0"/>
              <a:t> farmacéuticos</a:t>
            </a:r>
          </a:p>
          <a:p>
            <a:pPr algn="l" defTabSz="676655">
              <a:spcBef>
                <a:spcPts val="500"/>
              </a:spcBef>
              <a:defRPr sz="2368" b="1"/>
            </a:pPr>
            <a:r>
              <a:t> </a:t>
            </a:r>
          </a:p>
          <a:p>
            <a:pPr algn="l" defTabSz="676655">
              <a:spcBef>
                <a:spcPts val="400"/>
              </a:spcBef>
              <a:defRPr sz="2072" b="1"/>
            </a:pPr>
            <a:r>
              <a:t>Prescripción y Autocuidado</a:t>
            </a:r>
          </a:p>
        </p:txBody>
      </p:sp>
      <p:pic>
        <p:nvPicPr>
          <p:cNvPr id="114" name="pasted-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48296" y="1492231"/>
            <a:ext cx="4047408" cy="6233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" name="pasted-image.tif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23531" y="3567914"/>
            <a:ext cx="1532245" cy="1752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/>
        </p:nvSpPr>
        <p:spPr>
          <a:xfrm>
            <a:off x="354513" y="260647"/>
            <a:ext cx="1885092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 b="1">
                <a:solidFill>
                  <a:srgbClr val="9D27A2"/>
                </a:solidFill>
              </a:defRPr>
            </a:lvl1pPr>
          </a:lstStyle>
          <a:p>
            <a:r>
              <a:t>Resultados</a:t>
            </a:r>
          </a:p>
        </p:txBody>
      </p:sp>
      <p:sp>
        <p:nvSpPr>
          <p:cNvPr id="148" name="Shape 148"/>
          <p:cNvSpPr/>
          <p:nvPr/>
        </p:nvSpPr>
        <p:spPr>
          <a:xfrm>
            <a:off x="385227" y="908720"/>
            <a:ext cx="7848874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600" i="1"/>
            </a:lvl1pPr>
          </a:lstStyle>
          <a:p>
            <a:r>
              <a:t>Describa en este recuadro. No utilizar más de una página</a:t>
            </a:r>
          </a:p>
        </p:txBody>
      </p:sp>
      <p:graphicFrame>
        <p:nvGraphicFramePr>
          <p:cNvPr id="149" name="Table 149"/>
          <p:cNvGraphicFramePr/>
          <p:nvPr/>
        </p:nvGraphicFramePr>
        <p:xfrm>
          <a:off x="481605" y="1391691"/>
          <a:ext cx="8283131" cy="513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8283131"/>
              </a:tblGrid>
              <a:tr h="513576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9D27A2"/>
                      </a:solidFill>
                    </a:lnL>
                    <a:lnR w="12700">
                      <a:solidFill>
                        <a:srgbClr val="9D27A2"/>
                      </a:solidFill>
                    </a:lnR>
                    <a:lnT w="12700">
                      <a:solidFill>
                        <a:srgbClr val="9D27A2"/>
                      </a:solidFill>
                    </a:lnT>
                    <a:lnB w="12700">
                      <a:solidFill>
                        <a:srgbClr val="9D27A2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/>
        </p:nvSpPr>
        <p:spPr>
          <a:xfrm>
            <a:off x="358283" y="1340767"/>
            <a:ext cx="7848874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600" i="1"/>
            </a:lvl1pPr>
          </a:lstStyle>
          <a:p>
            <a:r>
              <a:t>Describa en este recuadro. No utilizar más de una página</a:t>
            </a:r>
          </a:p>
        </p:txBody>
      </p:sp>
      <p:sp>
        <p:nvSpPr>
          <p:cNvPr id="152" name="Shape 152"/>
          <p:cNvSpPr/>
          <p:nvPr/>
        </p:nvSpPr>
        <p:spPr>
          <a:xfrm>
            <a:off x="354512" y="260648"/>
            <a:ext cx="7337337" cy="90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800" b="1">
                <a:solidFill>
                  <a:srgbClr val="9D27A2"/>
                </a:solidFill>
              </a:defRPr>
            </a:pPr>
            <a:r>
              <a:t>¿Por qué su plan de marketing debería ser </a:t>
            </a:r>
          </a:p>
          <a:p>
            <a:pPr>
              <a:defRPr sz="2800" b="1">
                <a:solidFill>
                  <a:srgbClr val="9D27A2"/>
                </a:solidFill>
              </a:defRPr>
            </a:pPr>
            <a:r>
              <a:t>merecedor del premio?</a:t>
            </a:r>
          </a:p>
        </p:txBody>
      </p:sp>
      <p:graphicFrame>
        <p:nvGraphicFramePr>
          <p:cNvPr id="153" name="Table 153"/>
          <p:cNvGraphicFramePr/>
          <p:nvPr/>
        </p:nvGraphicFramePr>
        <p:xfrm>
          <a:off x="481605" y="1849387"/>
          <a:ext cx="8283131" cy="4631382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8283131"/>
              </a:tblGrid>
              <a:tr h="4631382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9D27A2"/>
                      </a:solidFill>
                    </a:lnL>
                    <a:lnR w="12700">
                      <a:solidFill>
                        <a:srgbClr val="9D27A2"/>
                      </a:solidFill>
                    </a:lnR>
                    <a:lnT w="12700">
                      <a:solidFill>
                        <a:srgbClr val="9D27A2"/>
                      </a:solidFill>
                    </a:lnT>
                    <a:lnB w="12700">
                      <a:solidFill>
                        <a:srgbClr val="9D27A2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" name="Table 155"/>
          <p:cNvGraphicFramePr/>
          <p:nvPr/>
        </p:nvGraphicFramePr>
        <p:xfrm>
          <a:off x="755576" y="1268761"/>
          <a:ext cx="7488832" cy="4772004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952328"/>
                <a:gridCol w="4536504"/>
              </a:tblGrid>
              <a:tr h="46290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9D27A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9D27A2"/>
                    </a:solidFill>
                  </a:tcPr>
                </a:tc>
              </a:tr>
              <a:tr h="46290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Mes del lanzamiento</a:t>
                      </a:r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</a:tr>
              <a:tr h="46290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PVL sin iva</a:t>
                      </a:r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</a:tr>
              <a:tr h="46290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PVL medio del mercado donde se lanzó el producto</a:t>
                      </a:r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</a:tr>
              <a:tr h="46290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Ventas en unidades de promedio mensual del año 2016</a:t>
                      </a:r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</a:tr>
              <a:tr h="46290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Participación de mercado en unidades y valores a fecha 31 diciembre 2016.</a:t>
                      </a:r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</a:tr>
              <a:tr h="46290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Número de prescripciones de promedio mensual del año 2016 </a:t>
                      </a:r>
                      <a:r>
                        <a:rPr sz="1200"/>
                        <a:t>(si prescripción)</a:t>
                      </a:r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56" name="Shape 156"/>
          <p:cNvSpPr/>
          <p:nvPr/>
        </p:nvSpPr>
        <p:spPr>
          <a:xfrm>
            <a:off x="354512" y="260647"/>
            <a:ext cx="2996963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800" b="1"/>
            </a:pPr>
            <a:r>
              <a:t>Datos </a:t>
            </a:r>
            <a:r>
              <a:rPr sz="2000"/>
              <a:t>(indicar fuente)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" name="Table 158"/>
          <p:cNvGraphicFramePr/>
          <p:nvPr/>
        </p:nvGraphicFramePr>
        <p:xfrm>
          <a:off x="755576" y="1268761"/>
          <a:ext cx="7488832" cy="5132056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952328"/>
                <a:gridCol w="4536504"/>
              </a:tblGrid>
              <a:tr h="46290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9D27A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horzOverflow="overflow">
                    <a:solidFill>
                      <a:srgbClr val="9D27A2"/>
                    </a:solidFill>
                  </a:tcPr>
                </a:tc>
              </a:tr>
              <a:tr h="46290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Número de prescriptores diferentes en el año 2016 </a:t>
                      </a:r>
                      <a:r>
                        <a:rPr sz="1200"/>
                        <a:t>(si Prescripción)</a:t>
                      </a:r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</a:tr>
              <a:tr h="46290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Share of voice conseguido en el año 2016</a:t>
                      </a:r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</a:tr>
              <a:tr h="46290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Número de vendedores o delegados que promocionó el producto.</a:t>
                      </a:r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</a:tr>
              <a:tr h="46290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Otros datos relevantes</a:t>
                      </a:r>
                    </a:p>
                    <a:p>
                      <a:pPr algn="l"/>
                      <a:endParaRPr/>
                    </a:p>
                    <a:p>
                      <a:pPr algn="l"/>
                      <a:endParaRPr/>
                    </a:p>
                    <a:p>
                      <a:pPr algn="l"/>
                      <a:endParaRPr/>
                    </a:p>
                    <a:p>
                      <a:pPr algn="l"/>
                      <a:endParaRPr/>
                    </a:p>
                    <a:p>
                      <a:pPr algn="l"/>
                      <a:endParaRPr/>
                    </a:p>
                    <a:p>
                      <a:pPr algn="l"/>
                      <a:endParaRPr/>
                    </a:p>
                    <a:p>
                      <a:pPr algn="l"/>
                      <a:endParaRPr/>
                    </a:p>
                    <a:p>
                      <a:pPr algn="l"/>
                      <a:endParaRPr/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</a:tr>
              <a:tr h="462908">
                <a:tc>
                  <a:txBody>
                    <a:bodyPr/>
                    <a:lstStyle/>
                    <a:p>
                      <a:pPr algn="l"/>
                      <a:endParaRPr/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/>
          </p:cNvSpPr>
          <p:nvPr>
            <p:ph type="ctrTitle"/>
          </p:nvPr>
        </p:nvSpPr>
        <p:spPr>
          <a:xfrm>
            <a:off x="685800" y="2070521"/>
            <a:ext cx="7772400" cy="1062088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/>
              <a:t>MARKETING </a:t>
            </a:r>
            <a:r>
              <a:rPr dirty="0" smtClean="0"/>
              <a:t>EXCELLENCE</a:t>
            </a:r>
            <a:r>
              <a:rPr lang="es-ES" dirty="0" smtClean="0"/>
              <a:t> AWARDS</a:t>
            </a:r>
            <a:endParaRPr dirty="0"/>
          </a:p>
        </p:txBody>
      </p:sp>
      <p:pic>
        <p:nvPicPr>
          <p:cNvPr id="161" name="pasted-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48296" y="1492231"/>
            <a:ext cx="4047408" cy="6233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pasted-image.tif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805878" y="3567914"/>
            <a:ext cx="1532244" cy="1752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354512" y="1052736"/>
            <a:ext cx="8465961" cy="5158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342900" indent="-342900">
              <a:buSzPct val="100000"/>
              <a:buAutoNum type="arabicPeriod"/>
            </a:pPr>
            <a:r>
              <a:t>Pueden inscribirse casos de lanzamiento o relanzamiento de productos lanzados al mercado durante el año 2015.</a:t>
            </a:r>
          </a:p>
          <a:p>
            <a:pPr>
              <a:defRPr b="1"/>
            </a:pPr>
            <a:endParaRPr/>
          </a:p>
          <a:p>
            <a:pPr marL="342900" indent="-342900">
              <a:buSzPct val="100000"/>
              <a:buAutoNum type="arabicPeriod"/>
            </a:pPr>
            <a:r>
              <a:t>Además de los datos solicitados, pueden enviar vídeo explicativo del caso, con una duración máxima de 2 minutos (vía WeTransfer) </a:t>
            </a:r>
          </a:p>
          <a:p>
            <a:pPr marL="342900" indent="-342900">
              <a:buSzPct val="100000"/>
              <a:buAutoNum type="arabicPeriod"/>
            </a:pPr>
            <a:endParaRPr/>
          </a:p>
          <a:p>
            <a:pPr marL="342900" indent="-342900">
              <a:buSzPct val="100000"/>
              <a:buAutoNum type="arabicPeriod" startAt="2"/>
            </a:pPr>
            <a:r>
              <a:t>El Jurado está compuesto por profesionales de prestigio de diferentes ámbitos: Ministerio de Sanidad, Consejerías de Salud de Madrid y Cataluña, Escuelas de negocios, Colegio de Farmacéuticos, Colegio de Médicos, Farmaindustria y ANEFP.</a:t>
            </a:r>
          </a:p>
          <a:p>
            <a:pPr marL="342900" indent="-342900">
              <a:buSzPct val="100000"/>
              <a:buAutoNum type="arabicPeriod" startAt="2"/>
            </a:pPr>
            <a:endParaRPr/>
          </a:p>
          <a:p>
            <a:pPr marL="342900" indent="-342900">
              <a:buSzPct val="100000"/>
              <a:buAutoNum type="arabicPeriod" startAt="3"/>
            </a:pPr>
            <a:r>
              <a:t>Los premios se entregarán en la Gala de los Premios Aspid 2017 de  junio de 2017.</a:t>
            </a:r>
          </a:p>
          <a:p>
            <a:pPr marL="342900" indent="-342900">
              <a:buSzPct val="100000"/>
              <a:buAutoNum type="arabicPeriod" startAt="3"/>
            </a:pPr>
            <a:endParaRPr/>
          </a:p>
          <a:p>
            <a:pPr marL="342900" indent="-342900">
              <a:buSzPct val="100000"/>
              <a:buAutoNum type="arabicPeriod" startAt="5"/>
            </a:pPr>
            <a:endParaRPr/>
          </a:p>
          <a:p>
            <a:endParaRPr/>
          </a:p>
          <a:p>
            <a:pPr algn="ctr"/>
            <a:r>
              <a:t>Para participar, cumplimente la información solicitada y envíela a </a:t>
            </a:r>
            <a:r>
              <a:rPr u="sng">
                <a:solidFill>
                  <a:srgbClr val="9D27A2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marketingexcellence@pmfarma.com</a:t>
            </a:r>
          </a:p>
        </p:txBody>
      </p:sp>
      <p:sp>
        <p:nvSpPr>
          <p:cNvPr id="118" name="Shape 118"/>
          <p:cNvSpPr/>
          <p:nvPr/>
        </p:nvSpPr>
        <p:spPr>
          <a:xfrm>
            <a:off x="354513" y="260647"/>
            <a:ext cx="2266216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 b="1">
                <a:solidFill>
                  <a:srgbClr val="9D27A2"/>
                </a:solidFill>
              </a:defRPr>
            </a:lvl1pPr>
          </a:lstStyle>
          <a:p>
            <a:r>
              <a:t>Presentación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Table 120"/>
          <p:cNvGraphicFramePr/>
          <p:nvPr/>
        </p:nvGraphicFramePr>
        <p:xfrm>
          <a:off x="755576" y="1268761"/>
          <a:ext cx="7488832" cy="4509100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2952328"/>
                <a:gridCol w="4536504"/>
              </a:tblGrid>
              <a:tr h="462908"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9D27A2"/>
                          </a:solidFill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9D27A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>
                          <a:solidFill>
                            <a:srgbClr val="9D27A2"/>
                          </a:solidFill>
                        </a:defRPr>
                      </a:pPr>
                      <a:endParaRPr/>
                    </a:p>
                  </a:txBody>
                  <a:tcPr marL="45720" marR="45720" horzOverflow="overflow">
                    <a:solidFill>
                      <a:srgbClr val="9D27A2"/>
                    </a:solidFill>
                  </a:tcPr>
                </a:tc>
              </a:tr>
              <a:tr h="46290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Compañía: </a:t>
                      </a:r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</a:tr>
              <a:tr h="46290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Producto:</a:t>
                      </a:r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</a:tr>
              <a:tr h="46290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Principio activo:</a:t>
                      </a:r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</a:tr>
              <a:tr h="46290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Indicaciones autorizadas:</a:t>
                      </a:r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</a:tr>
              <a:tr h="46290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Componentes del equipo de marketing responsables del lanzamiento o relanzamiento </a:t>
                      </a:r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</a:tr>
              <a:tr h="46290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Segmento de mercado (Prescripción o Autocuidado):</a:t>
                      </a:r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</a:tr>
              <a:tr h="462908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r>
                        <a:t>Mercado en el que comercializó</a:t>
                      </a:r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45720" marR="45720" anchor="ctr" horzOverflow="overflow">
                    <a:solidFill>
                      <a:srgbClr val="9D27A2">
                        <a:alpha val="1525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21" name="Shape 121"/>
          <p:cNvSpPr/>
          <p:nvPr/>
        </p:nvSpPr>
        <p:spPr>
          <a:xfrm>
            <a:off x="354512" y="260647"/>
            <a:ext cx="209189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 b="1">
                <a:solidFill>
                  <a:srgbClr val="9D27A2"/>
                </a:solidFill>
              </a:defRPr>
            </a:lvl1pPr>
          </a:lstStyle>
          <a:p>
            <a:r>
              <a:t>Información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/>
        </p:nvSpPr>
        <p:spPr>
          <a:xfrm>
            <a:off x="354513" y="260647"/>
            <a:ext cx="8103057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 b="1">
                <a:solidFill>
                  <a:srgbClr val="9D27A2"/>
                </a:solidFill>
              </a:defRPr>
            </a:lvl1pPr>
          </a:lstStyle>
          <a:p>
            <a:r>
              <a:t>Retos que tenía el lanzamiento o relanzamiento</a:t>
            </a:r>
          </a:p>
        </p:txBody>
      </p:sp>
      <p:sp>
        <p:nvSpPr>
          <p:cNvPr id="124" name="Shape 124"/>
          <p:cNvSpPr/>
          <p:nvPr/>
        </p:nvSpPr>
        <p:spPr>
          <a:xfrm>
            <a:off x="385227" y="908720"/>
            <a:ext cx="7848874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600" i="1"/>
            </a:lvl1pPr>
          </a:lstStyle>
          <a:p>
            <a:r>
              <a:t>Describa en este recuadro. No utilizar más de una página</a:t>
            </a:r>
          </a:p>
        </p:txBody>
      </p:sp>
      <p:graphicFrame>
        <p:nvGraphicFramePr>
          <p:cNvPr id="125" name="Table 125"/>
          <p:cNvGraphicFramePr/>
          <p:nvPr/>
        </p:nvGraphicFramePr>
        <p:xfrm>
          <a:off x="481605" y="1391692"/>
          <a:ext cx="8283131" cy="513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8283131"/>
              </a:tblGrid>
              <a:tr h="513576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 dirty="0"/>
                    </a:p>
                  </a:txBody>
                  <a:tcPr marL="0" marR="0" marT="0" marB="0" horzOverflow="overflow">
                    <a:lnL w="12700">
                      <a:solidFill>
                        <a:srgbClr val="9D27A2"/>
                      </a:solidFill>
                    </a:lnL>
                    <a:lnR w="12700">
                      <a:solidFill>
                        <a:srgbClr val="9D27A2"/>
                      </a:solidFill>
                    </a:lnR>
                    <a:lnT w="12700">
                      <a:solidFill>
                        <a:srgbClr val="9D27A2"/>
                      </a:solidFill>
                    </a:lnT>
                    <a:lnB w="12700">
                      <a:solidFill>
                        <a:srgbClr val="9D27A2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/>
        </p:nvSpPr>
        <p:spPr>
          <a:xfrm>
            <a:off x="385227" y="908720"/>
            <a:ext cx="7848874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600" i="1"/>
            </a:lvl1pPr>
          </a:lstStyle>
          <a:p>
            <a:r>
              <a:t>Describa en este recuadro. No utilizar más de una página</a:t>
            </a:r>
          </a:p>
        </p:txBody>
      </p:sp>
      <p:sp>
        <p:nvSpPr>
          <p:cNvPr id="128" name="Shape 128"/>
          <p:cNvSpPr/>
          <p:nvPr/>
        </p:nvSpPr>
        <p:spPr>
          <a:xfrm>
            <a:off x="354513" y="260647"/>
            <a:ext cx="1684720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 b="1">
                <a:solidFill>
                  <a:srgbClr val="9D27A2"/>
                </a:solidFill>
              </a:defRPr>
            </a:lvl1pPr>
          </a:lstStyle>
          <a:p>
            <a:r>
              <a:t>Objetivos</a:t>
            </a:r>
          </a:p>
        </p:txBody>
      </p:sp>
      <p:graphicFrame>
        <p:nvGraphicFramePr>
          <p:cNvPr id="129" name="Table 129"/>
          <p:cNvGraphicFramePr/>
          <p:nvPr/>
        </p:nvGraphicFramePr>
        <p:xfrm>
          <a:off x="481605" y="1391691"/>
          <a:ext cx="8283131" cy="513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8283131"/>
              </a:tblGrid>
              <a:tr h="513576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9D27A2"/>
                      </a:solidFill>
                    </a:lnL>
                    <a:lnR w="12700">
                      <a:solidFill>
                        <a:srgbClr val="9D27A2"/>
                      </a:solidFill>
                    </a:lnR>
                    <a:lnT w="12700">
                      <a:solidFill>
                        <a:srgbClr val="9D27A2"/>
                      </a:solidFill>
                    </a:lnT>
                    <a:lnB w="12700">
                      <a:solidFill>
                        <a:srgbClr val="9D27A2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354513" y="260647"/>
            <a:ext cx="185731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 b="1">
                <a:solidFill>
                  <a:srgbClr val="9D27A2"/>
                </a:solidFill>
              </a:defRPr>
            </a:lvl1pPr>
          </a:lstStyle>
          <a:p>
            <a:r>
              <a:t>Estrategia </a:t>
            </a:r>
          </a:p>
        </p:txBody>
      </p:sp>
      <p:sp>
        <p:nvSpPr>
          <p:cNvPr id="132" name="Shape 132"/>
          <p:cNvSpPr/>
          <p:nvPr/>
        </p:nvSpPr>
        <p:spPr>
          <a:xfrm>
            <a:off x="385227" y="908720"/>
            <a:ext cx="7848874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600" i="1"/>
            </a:lvl1pPr>
          </a:lstStyle>
          <a:p>
            <a:r>
              <a:t>Describa en este recuadro. No utilizar más de una página</a:t>
            </a:r>
          </a:p>
        </p:txBody>
      </p:sp>
      <p:graphicFrame>
        <p:nvGraphicFramePr>
          <p:cNvPr id="133" name="Table 133"/>
          <p:cNvGraphicFramePr/>
          <p:nvPr/>
        </p:nvGraphicFramePr>
        <p:xfrm>
          <a:off x="481605" y="1391691"/>
          <a:ext cx="8283131" cy="513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8283131"/>
              </a:tblGrid>
              <a:tr h="513576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9D27A2"/>
                      </a:solidFill>
                    </a:lnL>
                    <a:lnR w="12700">
                      <a:solidFill>
                        <a:srgbClr val="9D27A2"/>
                      </a:solidFill>
                    </a:lnR>
                    <a:lnT w="12700">
                      <a:solidFill>
                        <a:srgbClr val="9D27A2"/>
                      </a:solidFill>
                    </a:lnT>
                    <a:lnB w="12700">
                      <a:solidFill>
                        <a:srgbClr val="9D27A2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354513" y="260647"/>
            <a:ext cx="2512775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 b="1">
                <a:solidFill>
                  <a:srgbClr val="9D27A2"/>
                </a:solidFill>
              </a:defRPr>
            </a:lvl1pPr>
          </a:lstStyle>
          <a:p>
            <a:r>
              <a:t>Plan de acción</a:t>
            </a:r>
          </a:p>
        </p:txBody>
      </p:sp>
      <p:sp>
        <p:nvSpPr>
          <p:cNvPr id="136" name="Shape 136"/>
          <p:cNvSpPr/>
          <p:nvPr/>
        </p:nvSpPr>
        <p:spPr>
          <a:xfrm>
            <a:off x="385227" y="908720"/>
            <a:ext cx="7848874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600" i="1"/>
            </a:lvl1pPr>
          </a:lstStyle>
          <a:p>
            <a:r>
              <a:t>Describa en este recuadro. No utilizar más de una página</a:t>
            </a:r>
          </a:p>
        </p:txBody>
      </p:sp>
      <p:graphicFrame>
        <p:nvGraphicFramePr>
          <p:cNvPr id="137" name="Table 137"/>
          <p:cNvGraphicFramePr/>
          <p:nvPr/>
        </p:nvGraphicFramePr>
        <p:xfrm>
          <a:off x="481605" y="1391691"/>
          <a:ext cx="8283131" cy="513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8283131"/>
              </a:tblGrid>
              <a:tr h="513576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 dirty="0"/>
                    </a:p>
                  </a:txBody>
                  <a:tcPr marL="0" marR="0" marT="0" marB="0" horzOverflow="overflow">
                    <a:lnL w="12700">
                      <a:solidFill>
                        <a:srgbClr val="9D27A2"/>
                      </a:solidFill>
                    </a:lnL>
                    <a:lnR w="12700">
                      <a:solidFill>
                        <a:srgbClr val="9D27A2"/>
                      </a:solidFill>
                    </a:lnR>
                    <a:lnT w="12700">
                      <a:solidFill>
                        <a:srgbClr val="9D27A2"/>
                      </a:solidFill>
                    </a:lnT>
                    <a:lnB w="12700">
                      <a:solidFill>
                        <a:srgbClr val="9D27A2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354512" y="260647"/>
            <a:ext cx="559307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/>
          <a:p>
            <a:pPr>
              <a:defRPr sz="2800" b="1">
                <a:solidFill>
                  <a:srgbClr val="9D27A2"/>
                </a:solidFill>
              </a:defRPr>
            </a:pPr>
            <a:r>
              <a:t>Plan de market Access </a:t>
            </a:r>
            <a:r>
              <a:rPr sz="2000"/>
              <a:t>(si necesario) </a:t>
            </a:r>
          </a:p>
        </p:txBody>
      </p:sp>
      <p:sp>
        <p:nvSpPr>
          <p:cNvPr id="140" name="Shape 140"/>
          <p:cNvSpPr/>
          <p:nvPr/>
        </p:nvSpPr>
        <p:spPr>
          <a:xfrm>
            <a:off x="385227" y="908720"/>
            <a:ext cx="7848874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600" i="1"/>
            </a:lvl1pPr>
          </a:lstStyle>
          <a:p>
            <a:r>
              <a:t>Describa en este recuadro. No utilizar más de una página</a:t>
            </a:r>
          </a:p>
        </p:txBody>
      </p:sp>
      <p:graphicFrame>
        <p:nvGraphicFramePr>
          <p:cNvPr id="141" name="Table 141"/>
          <p:cNvGraphicFramePr/>
          <p:nvPr/>
        </p:nvGraphicFramePr>
        <p:xfrm>
          <a:off x="481605" y="1391691"/>
          <a:ext cx="8283131" cy="513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8283131"/>
              </a:tblGrid>
              <a:tr h="513576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9D27A2"/>
                      </a:solidFill>
                    </a:lnL>
                    <a:lnR w="12700">
                      <a:solidFill>
                        <a:srgbClr val="9D27A2"/>
                      </a:solidFill>
                    </a:lnR>
                    <a:lnT w="12700">
                      <a:solidFill>
                        <a:srgbClr val="9D27A2"/>
                      </a:solidFill>
                    </a:lnT>
                    <a:lnB w="12700">
                      <a:solidFill>
                        <a:srgbClr val="9D27A2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/>
        </p:nvSpPr>
        <p:spPr>
          <a:xfrm>
            <a:off x="354513" y="260647"/>
            <a:ext cx="1857311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2800" b="1">
                <a:solidFill>
                  <a:srgbClr val="9D27A2"/>
                </a:solidFill>
              </a:defRPr>
            </a:lvl1pPr>
          </a:lstStyle>
          <a:p>
            <a:r>
              <a:t>Estrategia </a:t>
            </a:r>
          </a:p>
        </p:txBody>
      </p:sp>
      <p:sp>
        <p:nvSpPr>
          <p:cNvPr id="144" name="Shape 144"/>
          <p:cNvSpPr/>
          <p:nvPr/>
        </p:nvSpPr>
        <p:spPr>
          <a:xfrm>
            <a:off x="385227" y="908720"/>
            <a:ext cx="7848874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defRPr sz="1600" i="1"/>
            </a:lvl1pPr>
          </a:lstStyle>
          <a:p>
            <a:r>
              <a:t>Describa en este recuadro. No utilizar más de una página</a:t>
            </a:r>
          </a:p>
        </p:txBody>
      </p:sp>
      <p:graphicFrame>
        <p:nvGraphicFramePr>
          <p:cNvPr id="145" name="Table 145"/>
          <p:cNvGraphicFramePr/>
          <p:nvPr/>
        </p:nvGraphicFramePr>
        <p:xfrm>
          <a:off x="481605" y="1391691"/>
          <a:ext cx="8283131" cy="513576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8283131"/>
              </a:tblGrid>
              <a:tr h="5135760">
                <a:tc>
                  <a:txBody>
                    <a:bodyPr/>
                    <a:lstStyle/>
                    <a:p>
                      <a:pPr algn="l">
                        <a:defRPr sz="1800"/>
                      </a:pPr>
                      <a:endParaRPr/>
                    </a:p>
                  </a:txBody>
                  <a:tcPr marL="0" marR="0" marT="0" marB="0" horzOverflow="overflow">
                    <a:lnL w="12700">
                      <a:solidFill>
                        <a:srgbClr val="9D27A2"/>
                      </a:solidFill>
                    </a:lnL>
                    <a:lnR w="12700">
                      <a:solidFill>
                        <a:srgbClr val="9D27A2"/>
                      </a:solidFill>
                    </a:lnR>
                    <a:lnT w="12700">
                      <a:solidFill>
                        <a:srgbClr val="9D27A2"/>
                      </a:solidFill>
                    </a:lnT>
                    <a:lnB w="12700">
                      <a:solidFill>
                        <a:srgbClr val="9D27A2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Presentación en pantalla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MARKETING EXCELLENCE AWARDS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MARKETING EXCELLENCE AWARDS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EXCELLENCE AWARDS</dc:title>
  <cp:lastModifiedBy>User</cp:lastModifiedBy>
  <cp:revision>1</cp:revision>
  <dcterms:modified xsi:type="dcterms:W3CDTF">2017-01-27T09:43:59Z</dcterms:modified>
</cp:coreProperties>
</file>